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comments/modernComment_7FFAC33B_E1799BC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147140411" r:id="rId5"/>
    <p:sldId id="2147140443" r:id="rId6"/>
    <p:sldId id="2147140446" r:id="rId7"/>
    <p:sldId id="2147140456" r:id="rId8"/>
    <p:sldId id="2147140442" r:id="rId9"/>
    <p:sldId id="2147140445" r:id="rId10"/>
    <p:sldId id="2147140467" r:id="rId11"/>
    <p:sldId id="2147140468" r:id="rId12"/>
    <p:sldId id="2147140469" r:id="rId13"/>
    <p:sldId id="2147140451" r:id="rId14"/>
    <p:sldId id="2147140447" r:id="rId15"/>
    <p:sldId id="2147140448" r:id="rId16"/>
    <p:sldId id="2147140449" r:id="rId17"/>
    <p:sldId id="2147140450" r:id="rId18"/>
    <p:sldId id="2147140452" r:id="rId19"/>
    <p:sldId id="2147140453" r:id="rId20"/>
    <p:sldId id="2147140454" r:id="rId21"/>
    <p:sldId id="2147140459" r:id="rId22"/>
    <p:sldId id="2147140455" r:id="rId23"/>
    <p:sldId id="2147140457" r:id="rId24"/>
    <p:sldId id="2147140458" r:id="rId25"/>
    <p:sldId id="2147140460" r:id="rId26"/>
    <p:sldId id="2147140461" r:id="rId27"/>
    <p:sldId id="2147140462" r:id="rId28"/>
    <p:sldId id="2147140464" r:id="rId29"/>
    <p:sldId id="2147140465" r:id="rId30"/>
    <p:sldId id="2147140466" r:id="rId31"/>
    <p:sldId id="2147140463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443"/>
            <p14:sldId id="2147140446"/>
            <p14:sldId id="2147140456"/>
            <p14:sldId id="2147140442"/>
            <p14:sldId id="2147140445"/>
            <p14:sldId id="2147140467"/>
            <p14:sldId id="2147140468"/>
            <p14:sldId id="2147140469"/>
            <p14:sldId id="2147140451"/>
            <p14:sldId id="2147140447"/>
            <p14:sldId id="2147140448"/>
            <p14:sldId id="2147140449"/>
            <p14:sldId id="2147140450"/>
            <p14:sldId id="2147140452"/>
            <p14:sldId id="2147140453"/>
            <p14:sldId id="2147140454"/>
            <p14:sldId id="2147140459"/>
            <p14:sldId id="2147140455"/>
            <p14:sldId id="2147140457"/>
            <p14:sldId id="2147140458"/>
            <p14:sldId id="2147140460"/>
            <p14:sldId id="2147140461"/>
            <p14:sldId id="2147140462"/>
            <p14:sldId id="2147140464"/>
            <p14:sldId id="2147140465"/>
            <p14:sldId id="2147140466"/>
            <p14:sldId id="2147140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D1342-3BAC-4B6D-B0D0-6862EDE77730}" v="66" dt="2025-07-14T03:26:33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1" d="100"/>
          <a:sy n="101" d="100"/>
        </p:scale>
        <p:origin x="21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omments/modernComment_7FFAC33B_E1799B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FB755E-BB5E-46B7-8E11-20AC562C9DE9}" authorId="{34CD6AE3-4402-C73C-3D6D-D595530990B9}" created="2022-11-01T00:03:57.9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82843331" sldId="2147140411"/>
      <ac:spMk id="8" creationId="{DED62A1A-3CB8-BDF5-1253-2D06AB83F040}"/>
    </ac:deMkLst>
    <p188:txBody>
      <a:bodyPr/>
      <a:lstStyle/>
      <a:p>
        <a:r>
          <a:rPr lang="en-US"/>
          <a:t>Source of free high-definition images: https://unsplash.com/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AC33B_E1799BC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703191"/>
            <a:ext cx="4698834" cy="403828"/>
          </a:xfrm>
        </p:spPr>
        <p:txBody>
          <a:bodyPr/>
          <a:lstStyle/>
          <a:p>
            <a:r>
              <a:rPr lang="en-US" dirty="0">
                <a:latin typeface="Graphik"/>
              </a:rPr>
              <a:t>Update on Fiscal Sustainability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 July 2025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D62A1A-3CB8-BDF5-1253-2D06AB83F0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06300" y="-259080"/>
            <a:ext cx="6921666" cy="6858000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D5D1-69B9-5E32-F0D7-811264FC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59BA50-23F3-AD96-1061-7C169D27C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Describing spending growth</a:t>
            </a:r>
          </a:p>
        </p:txBody>
      </p:sp>
    </p:spTree>
    <p:extLst>
      <p:ext uri="{BB962C8B-B14F-4D97-AF65-F5344CB8AC3E}">
        <p14:creationId xmlns:p14="http://schemas.microsoft.com/office/powerpoint/2010/main" val="197751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D2828-AACB-7082-308E-816FD1D8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4A4A5-7B4F-4453-C01E-0635B49BC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D5F441-4C05-52B8-8B64-0722D619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BB91B-EC03-C27B-DB41-E3E55BC498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94703-44DA-79D1-CE96-73DC1E6D26C2}"/>
              </a:ext>
            </a:extLst>
          </p:cNvPr>
          <p:cNvSpPr txBox="1"/>
          <p:nvPr/>
        </p:nvSpPr>
        <p:spPr>
          <a:xfrm>
            <a:off x="370417" y="1063412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a Federal level </a:t>
            </a:r>
            <a:r>
              <a:rPr lang="en-US" b="1" dirty="0"/>
              <a:t>Expenditure shares by function</a:t>
            </a:r>
            <a:r>
              <a:rPr lang="en-US" dirty="0"/>
              <a:t> have been flat since the Global Financial Crisis.</a:t>
            </a:r>
            <a:endParaRPr lang="en-AU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61FF9D1-589B-6887-DA7C-33D551D0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17" y="1764009"/>
            <a:ext cx="7223655" cy="3970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7680A-07C8-FF96-7A53-1B4708CA68E1}"/>
              </a:ext>
            </a:extLst>
          </p:cNvPr>
          <p:cNvSpPr txBox="1"/>
          <p:nvPr/>
        </p:nvSpPr>
        <p:spPr>
          <a:xfrm>
            <a:off x="311150" y="5891376"/>
            <a:ext cx="9213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Current data does not allow us to look at functions earlier, as many (especially Health) are defined differently.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310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3627D-E502-6C6E-0977-5A41F18C9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D4C9B-A152-BD9C-5183-FFC07DACA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C9D49-6515-03EE-ADF5-4C2378C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F667D-ECC5-9066-CDBE-606E2C4EC2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EA3E-A6D3-3BBF-9AED-88F8DA33ED46}"/>
              </a:ext>
            </a:extLst>
          </p:cNvPr>
          <p:cNvSpPr txBox="1"/>
          <p:nvPr/>
        </p:nvSpPr>
        <p:spPr>
          <a:xfrm>
            <a:off x="362218" y="1220146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However, the flat trend hides significant variability within categories (i.e. transfers – post McClure Review + NDIS)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71470D-736E-5274-2409-C55CF4EF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01" y="2108415"/>
            <a:ext cx="7645400" cy="397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50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DC4A-571D-43F5-5737-904C344F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D7311-DE99-FB1B-F068-CA7711892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E9188-6343-8C7A-A524-7B5E6CE3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CFB98-C5B7-53C3-7653-87B6F7F4F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D14FF-B938-F945-CFF7-D871AB0BEBEA}"/>
              </a:ext>
            </a:extLst>
          </p:cNvPr>
          <p:cNvSpPr txBox="1"/>
          <p:nvPr/>
        </p:nvSpPr>
        <p:spPr>
          <a:xfrm>
            <a:off x="370417" y="1146440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Real spending has increased in recent shares, with a rising share going to higher income earners.</a:t>
            </a:r>
            <a:endParaRPr lang="en-AU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B49A7E-B20F-F84B-A347-424644939A38}"/>
              </a:ext>
            </a:extLst>
          </p:cNvPr>
          <p:cNvSpPr txBox="1">
            <a:spLocks/>
          </p:cNvSpPr>
          <p:nvPr/>
        </p:nvSpPr>
        <p:spPr>
          <a:xfrm>
            <a:off x="741712" y="1985614"/>
            <a:ext cx="3683925" cy="52078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Spending per 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26F1F0F-34CF-BE6A-D62D-8D744D744B2C}"/>
              </a:ext>
            </a:extLst>
          </p:cNvPr>
          <p:cNvSpPr txBox="1">
            <a:spLocks/>
          </p:cNvSpPr>
          <p:nvPr/>
        </p:nvSpPr>
        <p:spPr>
          <a:xfrm>
            <a:off x="6923258" y="2025813"/>
            <a:ext cx="4304402" cy="46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/>
              <a:t>Health by household income</a:t>
            </a:r>
          </a:p>
        </p:txBody>
      </p:sp>
      <p:pic>
        <p:nvPicPr>
          <p:cNvPr id="8" name="Picture 7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2F999DBC-28E6-4646-F5C0-A95D3AB68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2" y="2649652"/>
            <a:ext cx="4228329" cy="3894513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EAF6579-46AA-B6A3-FBA2-5A98496BB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88" y="2491897"/>
            <a:ext cx="4178365" cy="41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23044-CF89-474A-81FB-A89C55F2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BF5CC-0FB6-10E1-550C-A563B1342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6A3FE-B236-1231-649F-D4AB97D8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Growth in spending areas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BE94D-A112-761A-FE16-15CBFE65D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Spending growth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D3DCB-9D37-E596-657B-E6A2FA64B240}"/>
              </a:ext>
            </a:extLst>
          </p:cNvPr>
          <p:cNvSpPr txBox="1"/>
          <p:nvPr/>
        </p:nvSpPr>
        <p:spPr>
          <a:xfrm>
            <a:off x="362218" y="1220146"/>
            <a:ext cx="884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65+ account for rising health spending, this is due to an increase in the number of older people.</a:t>
            </a:r>
            <a:endParaRPr lang="en-AU" dirty="0"/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92757831-3EF4-D056-C094-CD18093DA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20743"/>
            <a:ext cx="4072497" cy="4194979"/>
          </a:xfrm>
          <a:prstGeom prst="rect">
            <a:avLst/>
          </a:prstGeom>
        </p:spPr>
      </p:pic>
      <p:pic>
        <p:nvPicPr>
          <p:cNvPr id="12" name="Picture 11" descr="A graph with blue line&#10;&#10;Description automatically generated">
            <a:extLst>
              <a:ext uri="{FF2B5EF4-FFF2-40B4-BE49-F238E27FC236}">
                <a16:creationId xmlns:a16="http://schemas.microsoft.com/office/drawing/2014/main" id="{4F0A080D-59FC-35B2-A93B-92A3FB6D9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87" y="1920743"/>
            <a:ext cx="4295202" cy="4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641B-44CD-CE91-D0C2-E06C2D3B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8369C6-9296-37B6-4365-F513E89D0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All of Government trends (Consolidation)</a:t>
            </a:r>
          </a:p>
        </p:txBody>
      </p:sp>
    </p:spTree>
    <p:extLst>
      <p:ext uri="{BB962C8B-B14F-4D97-AF65-F5344CB8AC3E}">
        <p14:creationId xmlns:p14="http://schemas.microsoft.com/office/powerpoint/2010/main" val="44464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68A1-C291-FB85-E633-A66ADDE7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46D75-C0FE-D65C-C752-7BE2CD1E1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C1284-ADE3-16B2-A143-FD3646D0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Consolidation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E4BA8-B6E7-A9CB-4DCE-2A9AD1550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61EBD-F3DB-D166-1A15-8E428109FCA4}"/>
              </a:ext>
            </a:extLst>
          </p:cNvPr>
          <p:cNvSpPr txBox="1"/>
          <p:nvPr/>
        </p:nvSpPr>
        <p:spPr>
          <a:xfrm>
            <a:off x="362218" y="1220146"/>
            <a:ext cx="10584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Consolidation treats Federal, State, and Local government accounts as one set of accounts.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Government Finance Statistics</a:t>
            </a:r>
            <a:r>
              <a:rPr lang="en-US" dirty="0"/>
              <a:t>: Provides operating and balance sheet information on a whole of government basis. Two separate version (Australian National Audit Office, and ABS) – ANAO version match international standards of the time, ABS version is consistent over time.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COFOG-A</a:t>
            </a:r>
            <a:r>
              <a:rPr lang="en-US" dirty="0"/>
              <a:t>: This provides consolidated government revenue and expenses excluding intra-governmental transactions. Two separate versions (OECD and ABS) – OECD allows for international comparisons, ABS provides more granular data for 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393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21DA-BF2C-63B3-4324-0AEE399D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92FEA-89F3-9092-4CF1-AA557EAAB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FB114-C9D9-63BE-E5BA-B3A81F9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consolidation tell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21FEA-1C75-9999-C0A2-6219A98D5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6DA3-F6FF-D72F-5CB7-41902613D013}"/>
              </a:ext>
            </a:extLst>
          </p:cNvPr>
          <p:cNvSpPr txBox="1">
            <a:spLocks/>
          </p:cNvSpPr>
          <p:nvPr/>
        </p:nvSpPr>
        <p:spPr>
          <a:xfrm>
            <a:off x="7391092" y="1164365"/>
            <a:ext cx="3901440" cy="2119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500" b="1" dirty="0">
                <a:ea typeface="+mn-ea"/>
                <a:cs typeface="+mn-cs"/>
              </a:rPr>
              <a:t>In deficit terms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Consolidation of borrowing implies that net debt will not decline over the next decade.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However, consolidated deficits are still low globally.</a:t>
            </a:r>
          </a:p>
          <a:p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6D4250-318E-A95C-AA7C-F8C513960B7E}"/>
              </a:ext>
            </a:extLst>
          </p:cNvPr>
          <p:cNvSpPr txBox="1">
            <a:spLocks/>
          </p:cNvSpPr>
          <p:nvPr/>
        </p:nvSpPr>
        <p:spPr>
          <a:xfrm>
            <a:off x="601132" y="1164365"/>
            <a:ext cx="497416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/>
              <a:t>In General Spending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Consolidated government spending was </a:t>
            </a:r>
            <a:r>
              <a:rPr lang="en-US" sz="1700" b="1" dirty="0"/>
              <a:t>37% of GDP </a:t>
            </a:r>
            <a:r>
              <a:rPr lang="en-US" sz="1700" dirty="0"/>
              <a:t>in 2021/22 (compared to 24.8% at the Federal level).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However, this is low internationally.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2" name="Picture 11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50C0EB3C-785F-87F2-83E5-2EE036BF7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8" y="2700139"/>
            <a:ext cx="3968325" cy="3479732"/>
          </a:xfrm>
          <a:prstGeom prst="rect">
            <a:avLst/>
          </a:prstGeom>
        </p:spPr>
      </p:pic>
      <p:pic>
        <p:nvPicPr>
          <p:cNvPr id="18" name="Picture 17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81B2BF6E-5813-7317-2147-8D4889CA4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59" y="2772072"/>
            <a:ext cx="3911421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1D8D-734C-2C1D-6E13-518B52A9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A423E-3AD7-6957-9D73-0689E945D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30D1B-AC69-36DF-211A-0C32A49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consolidation tell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8B769-D141-0116-F975-85CFAB554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544EE-03DA-A3D2-A81D-E32BE8DF9B87}"/>
              </a:ext>
            </a:extLst>
          </p:cNvPr>
          <p:cNvSpPr txBox="1">
            <a:spLocks/>
          </p:cNvSpPr>
          <p:nvPr/>
        </p:nvSpPr>
        <p:spPr>
          <a:xfrm>
            <a:off x="707572" y="1320574"/>
            <a:ext cx="9704832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Stickiness of expenditures (</a:t>
            </a:r>
            <a:r>
              <a:rPr lang="en-US" b="1" dirty="0"/>
              <a:t>short-termism</a:t>
            </a:r>
            <a:r>
              <a:rPr lang="en-US" dirty="0"/>
              <a:t>) – stronger relationship than at Federal level.</a:t>
            </a:r>
          </a:p>
          <a:p>
            <a:r>
              <a:rPr lang="en-US" dirty="0"/>
              <a:t>Growing expenditure with all categories rising together may suggest Budgetary processes that are sticky.</a:t>
            </a:r>
          </a:p>
          <a:p>
            <a:endParaRPr lang="en-US" dirty="0"/>
          </a:p>
        </p:txBody>
      </p:sp>
      <p:pic>
        <p:nvPicPr>
          <p:cNvPr id="13" name="Picture 12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ED0BF435-B57E-FFD2-2C77-9C66DD112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6" y="2198500"/>
            <a:ext cx="4521201" cy="40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C8D1-C843-EAE0-1F58-73E6FBFC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50D55-B079-0196-3A8A-DE371253FF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412598-6629-BF7F-AE21-EEB1EB09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F4888-F25F-B9D8-4273-0F977CD390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pic>
        <p:nvPicPr>
          <p:cNvPr id="7" name="Content Placeholder 8" descr="A graph of a graph showing the cost of a health care company&#10;&#10;Description automatically generated with medium confidence">
            <a:extLst>
              <a:ext uri="{FF2B5EF4-FFF2-40B4-BE49-F238E27FC236}">
                <a16:creationId xmlns:a16="http://schemas.microsoft.com/office/drawing/2014/main" id="{10163B12-A457-1C59-7E92-4C998A8CDB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" y="2002055"/>
            <a:ext cx="5728467" cy="3739024"/>
          </a:xfrm>
          <a:prstGeom prst="rect">
            <a:avLst/>
          </a:prstGeom>
        </p:spPr>
      </p:pic>
      <p:pic>
        <p:nvPicPr>
          <p:cNvPr id="9" name="Picture 8" descr="A graph of a government budget&#10;&#10;Description automatically generated">
            <a:extLst>
              <a:ext uri="{FF2B5EF4-FFF2-40B4-BE49-F238E27FC236}">
                <a16:creationId xmlns:a16="http://schemas.microsoft.com/office/drawing/2014/main" id="{74FDA289-51AD-8184-1CA4-AE61ED779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055"/>
            <a:ext cx="5779668" cy="3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6A45-2191-C87F-536E-03E3C605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C0ABAF-37AB-CB62-94F3-E7AB16D34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Next steps on expenditure</a:t>
            </a:r>
          </a:p>
        </p:txBody>
      </p:sp>
    </p:spTree>
    <p:extLst>
      <p:ext uri="{BB962C8B-B14F-4D97-AF65-F5344CB8AC3E}">
        <p14:creationId xmlns:p14="http://schemas.microsoft.com/office/powerpoint/2010/main" val="418146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550E-0ADD-08F7-1CA4-C5EFCDBA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F718-EADC-4BD0-D8C7-04FC50655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5E3EB-CE6E-3BB0-2A63-CC5C633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94794-61B0-C99D-11A1-84D84FA5E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pic>
        <p:nvPicPr>
          <p:cNvPr id="7" name="Content Placeholder 8" descr="A graph of a graph showing the cost of a health care company&#10;&#10;Description automatically generated with medium confidence">
            <a:extLst>
              <a:ext uri="{FF2B5EF4-FFF2-40B4-BE49-F238E27FC236}">
                <a16:creationId xmlns:a16="http://schemas.microsoft.com/office/drawing/2014/main" id="{4A65AFCD-53E2-C710-37A1-21ACA65D8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" y="2002055"/>
            <a:ext cx="5728467" cy="3739024"/>
          </a:xfrm>
          <a:prstGeom prst="rect">
            <a:avLst/>
          </a:prstGeom>
        </p:spPr>
      </p:pic>
      <p:pic>
        <p:nvPicPr>
          <p:cNvPr id="9" name="Picture 8" descr="A graph of a government budget&#10;&#10;Description automatically generated">
            <a:extLst>
              <a:ext uri="{FF2B5EF4-FFF2-40B4-BE49-F238E27FC236}">
                <a16:creationId xmlns:a16="http://schemas.microsoft.com/office/drawing/2014/main" id="{2DE4EA5A-04D4-0A58-5CFC-B6A0E88FE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2055"/>
            <a:ext cx="5779668" cy="3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86FD-CC00-6D4F-83B7-C6862912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79D6E-885C-05C9-9816-0D585AC85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23C0AD-8DAC-38E7-4A64-CF9FA265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has consolidated spending growth occurred?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B1B5D-E151-78B1-F747-B0860292E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Consolidation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5D6-1CED-D865-CD5A-A7BE3CCCA5A3}"/>
              </a:ext>
            </a:extLst>
          </p:cNvPr>
          <p:cNvSpPr txBox="1">
            <a:spLocks/>
          </p:cNvSpPr>
          <p:nvPr/>
        </p:nvSpPr>
        <p:spPr>
          <a:xfrm>
            <a:off x="7332854" y="1421222"/>
            <a:ext cx="4277295" cy="3478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FY15, the largest contributor to real cost growth has been </a:t>
            </a:r>
            <a:r>
              <a:rPr lang="en-US" b="1" dirty="0"/>
              <a:t>non-employee expenses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59% of growth, from 39% of the total spend.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reflects the large push to provide funds for private services – rather than direct service provision.</a:t>
            </a:r>
          </a:p>
          <a:p>
            <a:endParaRPr lang="en-US" dirty="0"/>
          </a:p>
        </p:txBody>
      </p:sp>
      <p:pic>
        <p:nvPicPr>
          <p:cNvPr id="10" name="Picture 9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183488AD-28F6-8AB9-473E-C4C9D0FB1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1" b="22287"/>
          <a:stretch/>
        </p:blipFill>
        <p:spPr>
          <a:xfrm>
            <a:off x="118160" y="2200607"/>
            <a:ext cx="7214694" cy="317311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05D929-9EFA-4869-E3F1-A1202AE39741}"/>
              </a:ext>
            </a:extLst>
          </p:cNvPr>
          <p:cNvSpPr txBox="1">
            <a:spLocks/>
          </p:cNvSpPr>
          <p:nvPr/>
        </p:nvSpPr>
        <p:spPr>
          <a:xfrm>
            <a:off x="903585" y="1421222"/>
            <a:ext cx="3803882" cy="63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/>
              <a:t>Share of real spending growth (2015-2024)</a:t>
            </a:r>
          </a:p>
        </p:txBody>
      </p:sp>
    </p:spTree>
    <p:extLst>
      <p:ext uri="{BB962C8B-B14F-4D97-AF65-F5344CB8AC3E}">
        <p14:creationId xmlns:p14="http://schemas.microsoft.com/office/powerpoint/2010/main" val="424265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73E9A-5C6D-A0A7-BCE0-7FC335D6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03FEB-9F41-64E6-A51F-6316D2A6D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0793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F6D6A-1C41-FA8F-CD31-546B184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D2FE4-BD7B-587D-A09C-00C85AF09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1B3DE-8043-5F29-9155-8FB82040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58E49-6142-7664-1D6E-C433F7B05F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8B41-1771-7F10-4E4E-B664DB1C9349}"/>
              </a:ext>
            </a:extLst>
          </p:cNvPr>
          <p:cNvSpPr txBox="1">
            <a:spLocks/>
          </p:cNvSpPr>
          <p:nvPr/>
        </p:nvSpPr>
        <p:spPr>
          <a:xfrm>
            <a:off x="432521" y="1543312"/>
            <a:ext cx="1065034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evaluating spending the key goal is that the </a:t>
            </a:r>
            <a:r>
              <a:rPr lang="en-US" b="1" dirty="0"/>
              <a:t>marginal benefit of the use of public funds</a:t>
            </a:r>
            <a:r>
              <a:rPr lang="en-US" dirty="0"/>
              <a:t> exceeds the cost of raising the revenue. This require project evaluation and subjectivity.</a:t>
            </a:r>
          </a:p>
          <a:p>
            <a:endParaRPr lang="en-US" dirty="0"/>
          </a:p>
          <a:p>
            <a:r>
              <a:rPr lang="en-US" dirty="0"/>
              <a:t>Benchmarking is a descriptive way to understand whether spending has varied from some status quo level – in order to motivate a deeper look into areas where spending has varied from these benchmarks.</a:t>
            </a:r>
          </a:p>
          <a:p>
            <a:endParaRPr lang="en-US" dirty="0"/>
          </a:p>
          <a:p>
            <a:r>
              <a:rPr lang="en-US" dirty="0"/>
              <a:t>Relative spending growth provided one type of benchmark. However, in a dynamic economy with population ageing, technological change, and growth the expected structure of spending may evolve. The goal is to </a:t>
            </a:r>
            <a:r>
              <a:rPr lang="en-US" b="1" dirty="0"/>
              <a:t>generate benchmarks that capture demographic and economic trends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Such benchmarks can also be used to </a:t>
            </a:r>
            <a:r>
              <a:rPr lang="en-US" b="1" dirty="0"/>
              <a:t>project out to the future</a:t>
            </a:r>
            <a:r>
              <a:rPr lang="en-US" dirty="0"/>
              <a:t> and allow for </a:t>
            </a:r>
            <a:r>
              <a:rPr lang="en-US" b="1" dirty="0"/>
              <a:t>tracking of fiscal expenditures</a:t>
            </a:r>
            <a:r>
              <a:rPr lang="en-US" dirty="0"/>
              <a:t> to highlight areas of concern.</a:t>
            </a:r>
          </a:p>
        </p:txBody>
      </p:sp>
    </p:spTree>
    <p:extLst>
      <p:ext uri="{BB962C8B-B14F-4D97-AF65-F5344CB8AC3E}">
        <p14:creationId xmlns:p14="http://schemas.microsoft.com/office/powerpoint/2010/main" val="395684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A2C9-0CA9-0FD0-5AB5-78D55AD9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9887-B459-BD99-8C05-5D8222405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E8D81-D989-DC4A-43BD-4AF88AE6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-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27E6-D9DE-7C2A-586D-A43FAF7D99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FEBEBB-91C9-9423-11C7-3BC49EE54D57}"/>
              </a:ext>
            </a:extLst>
          </p:cNvPr>
          <p:cNvSpPr txBox="1">
            <a:spLocks/>
          </p:cNvSpPr>
          <p:nvPr/>
        </p:nvSpPr>
        <p:spPr>
          <a:xfrm>
            <a:off x="838200" y="1321808"/>
            <a:ext cx="4356847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International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OECD division COFOG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Synthetic control exercise to benchmark against “similar” countries.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 the exercise for expenditure functions.</a:t>
            </a:r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AA4D74-4E7A-9BB0-C952-95B405BF5CD5}"/>
              </a:ext>
            </a:extLst>
          </p:cNvPr>
          <p:cNvSpPr txBox="1">
            <a:spLocks/>
          </p:cNvSpPr>
          <p:nvPr/>
        </p:nvSpPr>
        <p:spPr>
          <a:xfrm>
            <a:off x="6877184" y="1253331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Adjusted expenditures</a:t>
            </a:r>
          </a:p>
          <a:p>
            <a:r>
              <a:rPr lang="en-US" sz="1800" dirty="0"/>
              <a:t>Disaggregated COFOG</a:t>
            </a:r>
          </a:p>
          <a:p>
            <a:r>
              <a:rPr lang="en-US" sz="1800" dirty="0"/>
              <a:t>Use demographic and economic factors to build benchmarks.</a:t>
            </a:r>
          </a:p>
          <a:p>
            <a:r>
              <a:rPr lang="en-US" sz="1800" dirty="0"/>
              <a:t>Sectors:</a:t>
            </a:r>
          </a:p>
          <a:p>
            <a:pPr lvl="1"/>
            <a:r>
              <a:rPr lang="en-US" sz="1800" dirty="0"/>
              <a:t>Health,</a:t>
            </a:r>
          </a:p>
          <a:p>
            <a:pPr lvl="1"/>
            <a:r>
              <a:rPr lang="en-US" sz="1800" dirty="0"/>
              <a:t>Education,</a:t>
            </a:r>
          </a:p>
          <a:p>
            <a:pPr lvl="1"/>
            <a:r>
              <a:rPr lang="en-US" sz="1800" dirty="0"/>
              <a:t>Public admin (ex </a:t>
            </a:r>
            <a:r>
              <a:rPr lang="en-US" sz="1800" dirty="0" err="1"/>
              <a:t>defence</a:t>
            </a:r>
            <a:r>
              <a:rPr lang="en-US" sz="1800" dirty="0"/>
              <a:t>),</a:t>
            </a:r>
          </a:p>
          <a:p>
            <a:pPr lvl="1"/>
            <a:r>
              <a:rPr lang="en-US" sz="1800" dirty="0" err="1"/>
              <a:t>Defence</a:t>
            </a:r>
            <a:r>
              <a:rPr lang="en-US" sz="1800" dirty="0"/>
              <a:t>,</a:t>
            </a:r>
          </a:p>
          <a:p>
            <a:pPr lvl="1"/>
            <a:r>
              <a:rPr lang="en-US" sz="1800" dirty="0"/>
              <a:t>Other expenses</a:t>
            </a:r>
          </a:p>
          <a:p>
            <a:r>
              <a:rPr lang="en-US" sz="1800" dirty="0"/>
              <a:t>Include information on expense type (i.e. wages vs depreciation expenditure).</a:t>
            </a:r>
            <a:endParaRPr lang="en-NZ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D19AC4-CBEB-E4F0-295C-7E5725632D2B}"/>
              </a:ext>
            </a:extLst>
          </p:cNvPr>
          <p:cNvSpPr txBox="1">
            <a:spLocks/>
          </p:cNvSpPr>
          <p:nvPr/>
        </p:nvSpPr>
        <p:spPr>
          <a:xfrm>
            <a:off x="778316" y="4631267"/>
            <a:ext cx="5257800" cy="125306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Below exercises are a proof of concept – we still need to do a lot of modelling work to ensure the results are robust.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7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DCBC-8F39-47BD-FA83-D92609867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922DD-8D27-7758-5B2C-AE8CA0631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2E1F-5BF5-8B75-3EED-86BC8890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international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B0944-34F6-2848-C07B-F42B3FE7D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932EE5BF-DF59-C1D6-7227-0DF419DF3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38" y="2096530"/>
            <a:ext cx="3897695" cy="3997637"/>
          </a:xfrm>
          <a:prstGeom prst="rect">
            <a:avLst/>
          </a:prstGeom>
        </p:spPr>
      </p:pic>
      <p:pic>
        <p:nvPicPr>
          <p:cNvPr id="8" name="Content Placeholder 4" descr="A graph with lines and dots&#10;&#10;Description automatically generated">
            <a:extLst>
              <a:ext uri="{FF2B5EF4-FFF2-40B4-BE49-F238E27FC236}">
                <a16:creationId xmlns:a16="http://schemas.microsoft.com/office/drawing/2014/main" id="{16EC717F-3807-BEA6-9FD1-182A05201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2" y="2166398"/>
            <a:ext cx="3897884" cy="399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6F02C-2A6C-61E3-7A4F-7EF8B63EE475}"/>
              </a:ext>
            </a:extLst>
          </p:cNvPr>
          <p:cNvSpPr txBox="1"/>
          <p:nvPr/>
        </p:nvSpPr>
        <p:spPr>
          <a:xfrm>
            <a:off x="1115460" y="1727198"/>
            <a:ext cx="373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countries</a:t>
            </a:r>
            <a:endParaRPr lang="en-NZ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49C4E-5935-C0E5-202A-10EADAD0370D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Exercise is to compare spending since the GFC to countries that were similar prior.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BA53E-41E3-F341-3C34-4A675C2A8691}"/>
              </a:ext>
            </a:extLst>
          </p:cNvPr>
          <p:cNvSpPr txBox="1"/>
          <p:nvPr/>
        </p:nvSpPr>
        <p:spPr>
          <a:xfrm>
            <a:off x="6013259" y="1727198"/>
            <a:ext cx="46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and ageing countries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236331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728F-FCBA-88C1-9E05-622C94BD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E8166-BCCA-F48B-9D32-8D603C9E6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9A606-5AC6-8A34-1D56-2EA7E047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international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0C802-C928-1B5A-C9A1-E61D7FAB7D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CC344-89D9-575D-F164-D7122E990B50}"/>
              </a:ext>
            </a:extLst>
          </p:cNvPr>
          <p:cNvSpPr txBox="1"/>
          <p:nvPr/>
        </p:nvSpPr>
        <p:spPr>
          <a:xfrm>
            <a:off x="1115460" y="1727198"/>
            <a:ext cx="373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countries</a:t>
            </a:r>
            <a:endParaRPr lang="en-NZ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EF18E-A085-2E7A-B5B8-E059E619E827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Health spending (to GDP)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8D9FF-F878-9DEA-815B-6CD7038227CA}"/>
              </a:ext>
            </a:extLst>
          </p:cNvPr>
          <p:cNvSpPr txBox="1"/>
          <p:nvPr/>
        </p:nvSpPr>
        <p:spPr>
          <a:xfrm>
            <a:off x="5924415" y="1727198"/>
            <a:ext cx="46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Similar spending and ageing countries</a:t>
            </a:r>
            <a:endParaRPr lang="en-NZ" b="1" dirty="0"/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643F7B32-B183-7B13-A2C4-28C207AA0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41" y="2199548"/>
            <a:ext cx="4191242" cy="4474860"/>
          </a:xfrm>
          <a:prstGeom prst="rect">
            <a:avLst/>
          </a:prstGeom>
        </p:spPr>
      </p:pic>
      <p:pic>
        <p:nvPicPr>
          <p:cNvPr id="13" name="Picture 12" descr="A graph with lines and dots&#10;&#10;Description automatically generated">
            <a:extLst>
              <a:ext uri="{FF2B5EF4-FFF2-40B4-BE49-F238E27FC236}">
                <a16:creationId xmlns:a16="http://schemas.microsoft.com/office/drawing/2014/main" id="{CBB7CB6F-A8AB-813E-46FE-64A0D4C39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3" y="2096530"/>
            <a:ext cx="4191242" cy="44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46BE-948F-3C26-B00B-3935419B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87A82-5D57-608C-260C-CB756811D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53AB53-2E86-954B-5B09-383E79B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adjusted expenditure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6001F-2EFC-C4C5-7473-FDEAC2253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99074-AB8C-0AEA-FACE-7DFF30FD252D}"/>
              </a:ext>
            </a:extLst>
          </p:cNvPr>
          <p:cNvSpPr txBox="1"/>
          <p:nvPr/>
        </p:nvSpPr>
        <p:spPr>
          <a:xfrm>
            <a:off x="370417" y="1134676"/>
            <a:ext cx="102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Spending categories – Federal only. Estimated on population shares and time series properties.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87694-4084-B932-F287-9620CDB53052}"/>
              </a:ext>
            </a:extLst>
          </p:cNvPr>
          <p:cNvSpPr txBox="1"/>
          <p:nvPr/>
        </p:nvSpPr>
        <p:spPr>
          <a:xfrm>
            <a:off x="6341533" y="4580325"/>
            <a:ext cx="4504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Although this approach does not use information from other countries, we will be able to go to a more granular level of analysis – and use cluster analysis to consider groups of spending categories.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CCEA7-AC69-F318-9F3A-1ECCBFEEA3BA}"/>
              </a:ext>
            </a:extLst>
          </p:cNvPr>
          <p:cNvSpPr txBox="1"/>
          <p:nvPr/>
        </p:nvSpPr>
        <p:spPr>
          <a:xfrm>
            <a:off x="6341533" y="2080312"/>
            <a:ext cx="450426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dirty="0"/>
              <a:t>Population ageing should have translated into a </a:t>
            </a:r>
            <a:r>
              <a:rPr lang="en-NZ" b="1" dirty="0"/>
              <a:t>sharp lift in health and social welfare spending</a:t>
            </a:r>
            <a:r>
              <a:rPr lang="en-NZ" dirty="0"/>
              <a:t> in the last two years.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dirty="0"/>
              <a:t>But actual spending has been below these benchmarks.</a:t>
            </a:r>
          </a:p>
        </p:txBody>
      </p:sp>
      <p:pic>
        <p:nvPicPr>
          <p:cNvPr id="17" name="Picture 1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ADE927D-6853-C31A-3EF4-44DA4C856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" y="1504007"/>
            <a:ext cx="5158022" cy="53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5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113A-57A2-3ABB-9D11-94135AAF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9C71E-9479-0596-1777-21C3646E8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D87DD-0C8B-4448-90A9-E52EC3EA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a counterfactual – alternative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1C8BA-CFC0-76A2-FA4E-7EA2360C1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Benchmarking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232C86-D974-963A-BA76-8A258B8EC2BB}"/>
              </a:ext>
            </a:extLst>
          </p:cNvPr>
          <p:cNvSpPr txBox="1">
            <a:spLocks/>
          </p:cNvSpPr>
          <p:nvPr/>
        </p:nvSpPr>
        <p:spPr>
          <a:xfrm>
            <a:off x="838200" y="1321808"/>
            <a:ext cx="4356847" cy="435133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6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20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85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•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38" indent="-21596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Char char="‒"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Forecast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PBO provides historic forecasts of government expenditure across Budgets.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to highlight cost overruns which may have changed historic choices if known.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some data difficulties around the attribution of payments, and changing categories – however, we will investigate the use of this data for an alternative benchmark.</a:t>
            </a:r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228103-44D1-C563-A11C-22DD5E1F2CD3}"/>
              </a:ext>
            </a:extLst>
          </p:cNvPr>
          <p:cNvSpPr txBox="1">
            <a:spLocks/>
          </p:cNvSpPr>
          <p:nvPr/>
        </p:nvSpPr>
        <p:spPr>
          <a:xfrm>
            <a:off x="6877184" y="1253331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Adjusted input expenditures</a:t>
            </a:r>
          </a:p>
          <a:p>
            <a:r>
              <a:rPr lang="en-US" sz="1800" dirty="0"/>
              <a:t>We are waiting on data to see the detail and quality of input cost information we receive.</a:t>
            </a:r>
          </a:p>
          <a:p>
            <a:r>
              <a:rPr lang="en-US" sz="1800" dirty="0"/>
              <a:t>The way that changes in demand are being met (through high use of labour or capital) influences the outlook for costs – and may be used to understand more about projected cost pressures.</a:t>
            </a:r>
            <a:endParaRPr lang="en-NZ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3F7AB-91D0-9769-0AA0-527DF99B2C97}"/>
              </a:ext>
            </a:extLst>
          </p:cNvPr>
          <p:cNvSpPr txBox="1"/>
          <p:nvPr/>
        </p:nvSpPr>
        <p:spPr>
          <a:xfrm>
            <a:off x="370417" y="6093113"/>
            <a:ext cx="1057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will be looking to add these types of benchmarks going forward.</a:t>
            </a:r>
          </a:p>
        </p:txBody>
      </p:sp>
    </p:spTree>
    <p:extLst>
      <p:ext uri="{BB962C8B-B14F-4D97-AF65-F5344CB8AC3E}">
        <p14:creationId xmlns:p14="http://schemas.microsoft.com/office/powerpoint/2010/main" val="246910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D57B-4748-9A07-086A-CEE49F6F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9C0A-0CCD-6062-51D1-C6B940134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FC508-12C4-DCBC-7876-DDB34F71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Intention of updated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0DA8C-955D-D5B0-6454-D17CC1B0B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AU" dirty="0" err="1"/>
              <a:t>dditional</a:t>
            </a:r>
            <a:r>
              <a:rPr lang="en-AU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7D4F7-D2F6-4A39-F116-A22B336CE74B}"/>
              </a:ext>
            </a:extLst>
          </p:cNvPr>
          <p:cNvSpPr txBox="1"/>
          <p:nvPr/>
        </p:nvSpPr>
        <p:spPr>
          <a:xfrm>
            <a:off x="1430866" y="175058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Identifying fastest growing spending areas and projections into the future.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good fiscal indicators and targets.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case studies on short termism.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C6E1A-68CB-6E4F-8B3B-320B0D2DFD06}"/>
              </a:ext>
            </a:extLst>
          </p:cNvPr>
          <p:cNvSpPr txBox="1"/>
          <p:nvPr/>
        </p:nvSpPr>
        <p:spPr>
          <a:xfrm>
            <a:off x="495299" y="12808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Government Expenditure in order to: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1D1E0-06AE-7EF8-8538-F07C3F6A5D2C}"/>
              </a:ext>
            </a:extLst>
          </p:cNvPr>
          <p:cNvSpPr txBox="1"/>
          <p:nvPr/>
        </p:nvSpPr>
        <p:spPr>
          <a:xfrm>
            <a:off x="495299" y="3306925"/>
            <a:ext cx="11311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slides reflect our approach to </a:t>
            </a:r>
            <a:r>
              <a:rPr lang="en-US" dirty="0" err="1"/>
              <a:t>operationalising</a:t>
            </a:r>
            <a:r>
              <a:rPr lang="en-US" dirty="0"/>
              <a:t> the first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all initial working and subject to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Substantive data has been requested alongside additional modeling – making this a proof of concept.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A186-0004-7B46-200F-F207A0704B8F}"/>
              </a:ext>
            </a:extLst>
          </p:cNvPr>
          <p:cNvSpPr txBox="1"/>
          <p:nvPr/>
        </p:nvSpPr>
        <p:spPr>
          <a:xfrm>
            <a:off x="495299" y="4502036"/>
            <a:ext cx="9620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Specifically, there are three </a:t>
            </a:r>
            <a:r>
              <a:rPr lang="en-US" b="1" dirty="0"/>
              <a:t>measurement and communication</a:t>
            </a:r>
            <a:r>
              <a:rPr lang="en-US" dirty="0"/>
              <a:t> areas where additional work could improve understanding of fiscal pressures.</a:t>
            </a:r>
            <a:br>
              <a:rPr lang="en-US" dirty="0"/>
            </a:br>
            <a:endParaRPr lang="en-US" dirty="0"/>
          </a:p>
          <a:p>
            <a:pPr lvl="1"/>
            <a:r>
              <a:rPr lang="en-NZ" b="1" dirty="0">
                <a:solidFill>
                  <a:srgbClr val="00B0F0"/>
                </a:solidFill>
              </a:rPr>
              <a:t>Consolidation</a:t>
            </a:r>
            <a:r>
              <a:rPr lang="en-NZ" dirty="0"/>
              <a:t> – taking an all of government approach to spending on </a:t>
            </a:r>
            <a:r>
              <a:rPr lang="en-NZ" b="1" dirty="0"/>
              <a:t>functions</a:t>
            </a:r>
            <a:endParaRPr lang="en-NZ" dirty="0"/>
          </a:p>
          <a:p>
            <a:pPr lvl="1"/>
            <a:r>
              <a:rPr lang="en-NZ" b="1" dirty="0">
                <a:solidFill>
                  <a:srgbClr val="C00000"/>
                </a:solidFill>
              </a:rPr>
              <a:t>Benchmarking</a:t>
            </a:r>
            <a:r>
              <a:rPr lang="en-NZ" dirty="0"/>
              <a:t> – international, demographic, and forecast based benchmarks</a:t>
            </a:r>
          </a:p>
          <a:p>
            <a:pPr lvl="1"/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Tracking</a:t>
            </a:r>
            <a:r>
              <a:rPr lang="en-NZ" dirty="0"/>
              <a:t> – how do we interpret, communicate, and update the above insights.</a:t>
            </a:r>
          </a:p>
        </p:txBody>
      </p:sp>
    </p:spTree>
    <p:extLst>
      <p:ext uri="{BB962C8B-B14F-4D97-AF65-F5344CB8AC3E}">
        <p14:creationId xmlns:p14="http://schemas.microsoft.com/office/powerpoint/2010/main" val="116728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0F8-2D98-B51F-0811-411D116D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EA2EB-D386-D563-37F3-E114B179D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3DFF2-0BA1-72D3-001E-C332E256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04B1C-663A-5805-B40B-1445BD4151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AU" dirty="0" err="1"/>
              <a:t>dditional</a:t>
            </a:r>
            <a:r>
              <a:rPr lang="en-AU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A6295-4B01-EA2B-42C1-66D0C6CE416F}"/>
              </a:ext>
            </a:extLst>
          </p:cNvPr>
          <p:cNvSpPr txBox="1"/>
          <p:nvPr/>
        </p:nvSpPr>
        <p:spPr>
          <a:xfrm>
            <a:off x="888999" y="1742116"/>
            <a:ext cx="9211734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Identifying fastest growing spending areas and projections into the future.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All broad functions have been growing over the past 20 years.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At a consolidated level spending on health has increased more rapidly than its share – and also appears to exceed certain benchmarks.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However, at a demographically adjusted level Federal health expenditure has been constrained.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Forthcoming disaggregated data will allow us to understand this further.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Identify good fiscal indicators and targets.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Aggregate targets at both the Federal and State level are accessed positively by the OECD. With relative expenditure, deficits, and debt low – and fiscal transparency high – further aggregate targets may be unnecessary.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Will provide a stock-take of fiscal targets that are commonly used, based on OECD </a:t>
            </a:r>
            <a:r>
              <a:rPr lang="en-US" dirty="0" err="1"/>
              <a:t>characterisation</a:t>
            </a:r>
            <a:r>
              <a:rPr lang="en-US" dirty="0"/>
              <a:t>.</a:t>
            </a:r>
          </a:p>
          <a:p>
            <a:pPr marL="800100" lvl="1" indent="-3429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dirty="0"/>
              <a:t>Focus is on further work understanding which categories may be showing spending strain.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52025-2821-2BBC-7B56-426F576847CA}"/>
              </a:ext>
            </a:extLst>
          </p:cNvPr>
          <p:cNvSpPr txBox="1"/>
          <p:nvPr/>
        </p:nvSpPr>
        <p:spPr>
          <a:xfrm>
            <a:off x="370417" y="12808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Government Expenditure in order to: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691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Insights from internal report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5457-4C6C-0A5E-22B9-31075FE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4346-2CD7-A7EB-CEAC-183B787C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2E2E69-FEF6-876C-358A-F67FE835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56069-AF89-1C73-4CAB-E04D74EFAB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pic>
        <p:nvPicPr>
          <p:cNvPr id="6" name="Picture 5" descr="A graph on a white background&#10;&#10;Description automatically generated">
            <a:extLst>
              <a:ext uri="{FF2B5EF4-FFF2-40B4-BE49-F238E27FC236}">
                <a16:creationId xmlns:a16="http://schemas.microsoft.com/office/drawing/2014/main" id="{A94D4CDE-8752-4D2F-0070-7665606C5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22" y="1280817"/>
            <a:ext cx="4211311" cy="4923751"/>
          </a:xfrm>
          <a:prstGeom prst="rect">
            <a:avLst/>
          </a:prstGeom>
        </p:spPr>
      </p:pic>
      <p:pic>
        <p:nvPicPr>
          <p:cNvPr id="8" name="Picture 7" descr="A graph of 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752B517B-448C-8ADF-3A3E-3D5A9FD4F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1" y="1280818"/>
            <a:ext cx="4968446" cy="4893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AB4C4-7275-CC50-24D1-202E9ACD75A6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High and risky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23370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EDC0-BD47-8E79-49AF-AD1F86ED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35A5A-97DA-0D95-ED36-2483BE905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CFEB7-5BF9-16ED-3D49-DE6F41C7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6EBB5-7E76-4C03-5111-A3A52486C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4D0C8-863C-D220-08AE-4FEC1E94F419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Sticky expenditure growth and the importance of States</a:t>
            </a:r>
            <a:endParaRPr lang="en-AU" b="1" i="1" dirty="0"/>
          </a:p>
        </p:txBody>
      </p:sp>
      <p:pic>
        <p:nvPicPr>
          <p:cNvPr id="7" name="Picture 6" descr="A graph with a line and a dotted line&#10;&#10;Description automatically generated">
            <a:extLst>
              <a:ext uri="{FF2B5EF4-FFF2-40B4-BE49-F238E27FC236}">
                <a16:creationId xmlns:a16="http://schemas.microsoft.com/office/drawing/2014/main" id="{0D0ED7CA-6988-1895-073D-01D0DB329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2" y="1858910"/>
            <a:ext cx="4598106" cy="41486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EA5F86-E865-3F27-FF5E-1B984EA3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1471" y="1858910"/>
            <a:ext cx="5351463" cy="42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04B0-ED85-66AB-193C-3166DBDD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C45B-CB5A-B5BB-09C2-B68FC64EA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E44C7-0875-7E5B-F2CE-FE71E637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76E6C-9C6A-AD2E-073D-C42964176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9D33F-4D42-8FA8-4834-3090AB6E9C02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The importance of ageing</a:t>
            </a:r>
            <a:endParaRPr lang="en-AU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AA8E3-709E-DB4C-C580-BA5FF155F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26" y="1686421"/>
            <a:ext cx="4274263" cy="46117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68C449-8053-23CC-FBED-93143A36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713" y="1686421"/>
            <a:ext cx="4830896" cy="47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EE94-D653-7D16-B13C-612036B8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491E0-E4FC-2F68-2734-8134A55D3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0E34D-3864-3995-3CF7-B2345E93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Internal report spending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AB2C-5DE0-2FDC-07DD-09F07D9467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Internal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49BA0-1794-F927-862B-37C2A8DB482D}"/>
              </a:ext>
            </a:extLst>
          </p:cNvPr>
          <p:cNvSpPr txBox="1"/>
          <p:nvPr/>
        </p:nvSpPr>
        <p:spPr>
          <a:xfrm>
            <a:off x="370417" y="1096150"/>
            <a:ext cx="1131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The growing intergenerational transfer in spending systems</a:t>
            </a:r>
            <a:endParaRPr lang="en-AU" b="1" i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5992D3-AC6E-3278-B736-1048D0C4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512" y="1701800"/>
            <a:ext cx="3381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8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9D5B77921534992B5D6BADCD72A09" ma:contentTypeVersion="3" ma:contentTypeDescription="Create a new document." ma:contentTypeScope="" ma:versionID="ad570597847389586b195e216a56d599">
  <xsd:schema xmlns:xsd="http://www.w3.org/2001/XMLSchema" xmlns:xs="http://www.w3.org/2001/XMLSchema" xmlns:p="http://schemas.microsoft.com/office/2006/metadata/properties" xmlns:ns2="3b390b33-b749-46ac-8af9-a77a191c4022" targetNamespace="http://schemas.microsoft.com/office/2006/metadata/properties" ma:root="true" ma:fieldsID="f27e972004e67fbfea8a08f028bdb367" ns2:_="">
    <xsd:import namespace="3b390b33-b749-46ac-8af9-a77a191c40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90b33-b749-46ac-8af9-a77a191c4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6B762-179B-48EA-90B2-E74079BA15DE}">
  <ds:schemaRefs>
    <ds:schemaRef ds:uri="http://purl.org/dc/dcmitype/"/>
    <ds:schemaRef ds:uri="http://purl.org/dc/terms/"/>
    <ds:schemaRef ds:uri="3b390b33-b749-46ac-8af9-a77a191c4022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7E316-72C3-4D74-AAEC-B6AADD9711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390b33-b749-46ac-8af9-a77a191c40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125</TotalTime>
  <Words>1311</Words>
  <Application>Microsoft Office PowerPoint</Application>
  <PresentationFormat>Widescreen</PresentationFormat>
  <Paragraphs>160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Graphik</vt:lpstr>
      <vt:lpstr>GT Sectra Fine</vt:lpstr>
      <vt:lpstr>Proxima Nova Rg</vt:lpstr>
      <vt:lpstr>System Font</vt:lpstr>
      <vt:lpstr>Wingdings</vt:lpstr>
      <vt:lpstr>e61 slide master</vt:lpstr>
      <vt:lpstr>think-cell Slide</vt:lpstr>
      <vt:lpstr>Update on Fiscal Sustainability</vt:lpstr>
      <vt:lpstr>PowerPoint Presentation</vt:lpstr>
      <vt:lpstr>Intention of updated work</vt:lpstr>
      <vt:lpstr>Summary</vt:lpstr>
      <vt:lpstr>PowerPoint Presentation</vt:lpstr>
      <vt:lpstr>Internal report spending points</vt:lpstr>
      <vt:lpstr>Internal report spending points</vt:lpstr>
      <vt:lpstr>Internal report spending points</vt:lpstr>
      <vt:lpstr>Internal report spending points</vt:lpstr>
      <vt:lpstr>PowerPoint Presentation</vt:lpstr>
      <vt:lpstr>Growth in spending areas</vt:lpstr>
      <vt:lpstr>Growth in spending areas</vt:lpstr>
      <vt:lpstr>Growth in spending areas</vt:lpstr>
      <vt:lpstr>Growth in spending areas</vt:lpstr>
      <vt:lpstr>PowerPoint Presentation</vt:lpstr>
      <vt:lpstr>Consolidation</vt:lpstr>
      <vt:lpstr>What does consolidation tell us</vt:lpstr>
      <vt:lpstr>What does consolidation tell us</vt:lpstr>
      <vt:lpstr>Where has consolidated spending growth occurred?</vt:lpstr>
      <vt:lpstr>Where has consolidated spending growth occurred?</vt:lpstr>
      <vt:lpstr>Where has consolidated spending growth occurred?</vt:lpstr>
      <vt:lpstr>PowerPoint Presentation</vt:lpstr>
      <vt:lpstr>Building a counterfactual</vt:lpstr>
      <vt:lpstr>Building a counterfactual - approaches</vt:lpstr>
      <vt:lpstr>Building a counterfactual – international approach</vt:lpstr>
      <vt:lpstr>Building a counterfactual – international approach</vt:lpstr>
      <vt:lpstr>Building a counterfactual – adjusted expenditure approach</vt:lpstr>
      <vt:lpstr>Building a counterfactual – alternative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Fiscal Sustainability</dc:title>
  <dc:creator>Matt Nolan</dc:creator>
  <cp:lastModifiedBy>Matt Nolan</cp:lastModifiedBy>
  <cp:revision>2</cp:revision>
  <dcterms:created xsi:type="dcterms:W3CDTF">2025-07-13T22:17:05Z</dcterms:created>
  <dcterms:modified xsi:type="dcterms:W3CDTF">2025-08-07T23:20:24Z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0x010100D2F9D5B77921534992B5D6BADCD72A09</vt:lpwstr>
  </property>
  <property fmtid="{D5CDD505-2E9C-101B-9397-08002B2CF9AE}" pid="3" name="MediaServiceImageTags">
    <vt:lpwstr/>
  </property>
</Properties>
</file>